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3009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.png"/><Relationship Id="rId5" Type="http://schemas.openxmlformats.org/officeDocument/2006/relationships/image" Target="../media/image9.png"/><Relationship Id="rId10" Type="http://schemas.openxmlformats.org/officeDocument/2006/relationships/image" Target="../media/image25.jpeg"/><Relationship Id="rId4" Type="http://schemas.openxmlformats.org/officeDocument/2006/relationships/image" Target="../media/image21.sv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1E8BEE-E595-C13D-BF11-7E20E5A70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0"/>
            <a:ext cx="18288000" cy="10287000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12087" y="595313"/>
            <a:ext cx="6105593" cy="1876304"/>
          </a:xfrm>
          <a:prstGeom prst="rect">
            <a:avLst/>
          </a:prstGeom>
        </p:spPr>
      </p:pic>
      <p:sp>
        <p:nvSpPr>
          <p:cNvPr id="5" name="Delivery with Excellence"/>
          <p:cNvSpPr/>
          <p:nvPr/>
        </p:nvSpPr>
        <p:spPr>
          <a:xfrm>
            <a:off x="9914022" y="595313"/>
            <a:ext cx="7842118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20"/>
              </a:lnSpc>
              <a:buNone/>
            </a:pP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6" name="name_2025"/>
          <p:cNvSpPr/>
          <p:nvPr/>
        </p:nvSpPr>
        <p:spPr>
          <a:xfrm>
            <a:off x="598540" y="595313"/>
            <a:ext cx="14478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20"/>
              </a:lnSpc>
              <a:buNone/>
            </a:pPr>
            <a:r>
              <a:rPr lang="en-US" sz="4500" dirty="0">
                <a:solidFill>
                  <a:schemeClr val="bg1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2025</a:t>
            </a: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41ECDC-BAA6-ECD0-22B9-5291441E9A13}"/>
              </a:ext>
            </a:extLst>
          </p:cNvPr>
          <p:cNvSpPr txBox="1"/>
          <p:nvPr/>
        </p:nvSpPr>
        <p:spPr>
          <a:xfrm>
            <a:off x="5155927" y="2490387"/>
            <a:ext cx="9185710" cy="581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3420"/>
              </a:lnSpc>
              <a:buNone/>
            </a:pPr>
            <a:r>
              <a:rPr lang="en-US" sz="4400" dirty="0">
                <a:solidFill>
                  <a:schemeClr val="bg1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Seamless Freight, Swift Clearance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rame 480956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2000" y="381000"/>
            <a:ext cx="1838325" cy="438150"/>
          </a:xfrm>
          <a:prstGeom prst="rect">
            <a:avLst/>
          </a:prstGeom>
        </p:spPr>
      </p:pic>
      <p:pic>
        <p:nvPicPr>
          <p:cNvPr id="4" name="Frame 4809575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2950" y="5657850"/>
            <a:ext cx="10782300" cy="2552700"/>
          </a:xfrm>
          <a:prstGeom prst="rect">
            <a:avLst/>
          </a:prstGeom>
        </p:spPr>
      </p:pic>
      <p:pic>
        <p:nvPicPr>
          <p:cNvPr id="5" name="Rectangle 223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084149" y="9906000"/>
            <a:ext cx="6203852" cy="395780"/>
          </a:xfrm>
          <a:prstGeom prst="rect">
            <a:avLst/>
          </a:prstGeom>
        </p:spPr>
      </p:pic>
      <p:pic>
        <p:nvPicPr>
          <p:cNvPr id="6" name="Line 3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1038225"/>
            <a:ext cx="18288000" cy="18288"/>
          </a:xfrm>
          <a:prstGeom prst="rect">
            <a:avLst/>
          </a:prstGeom>
        </p:spPr>
      </p:pic>
      <p:sp>
        <p:nvSpPr>
          <p:cNvPr id="8" name="name_01"/>
          <p:cNvSpPr/>
          <p:nvPr/>
        </p:nvSpPr>
        <p:spPr>
          <a:xfrm>
            <a:off x="762000" y="447675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D01E26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01</a:t>
            </a:r>
            <a:endParaRPr lang="en-US" sz="2400" dirty="0"/>
          </a:p>
        </p:txBody>
      </p:sp>
      <p:sp>
        <p:nvSpPr>
          <p:cNvPr id="9" name="About Us"/>
          <p:cNvSpPr/>
          <p:nvPr/>
        </p:nvSpPr>
        <p:spPr>
          <a:xfrm>
            <a:off x="1238250" y="447675"/>
            <a:ext cx="13811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363636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About Us</a:t>
            </a:r>
            <a:endParaRPr lang="en-US" sz="2400" dirty="0"/>
          </a:p>
        </p:txBody>
      </p:sp>
      <p:sp>
        <p:nvSpPr>
          <p:cNvPr id="10" name="Fastrack Freight Services is a complete logistics provider offering specialized freight services express parcel solutions and international trade expertise With over three decades of industry experience we have evolved into a trusted name in logistics ens"/>
          <p:cNvSpPr/>
          <p:nvPr/>
        </p:nvSpPr>
        <p:spPr>
          <a:xfrm>
            <a:off x="742950" y="2133600"/>
            <a:ext cx="1080135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Fastrack Freight Services is a complete logistics provider, offering specialized freight services, express parcel solutions, and international trade expertise. 
With over three decades of industry experience, we have evolved into a trusted name in logistics, ensuring seamless and timely deliveries. 
Our core focus is on Express Parcels, E-commerce Logistics, and International Freight Solutions, making global trade easier for our clients.</a:t>
            </a:r>
            <a:endParaRPr lang="en-US" sz="1800" dirty="0"/>
          </a:p>
        </p:txBody>
      </p:sp>
      <p:sp>
        <p:nvSpPr>
          <p:cNvPr id="11" name="Key Highlights"/>
          <p:cNvSpPr/>
          <p:nvPr/>
        </p:nvSpPr>
        <p:spPr>
          <a:xfrm>
            <a:off x="781050" y="5848350"/>
            <a:ext cx="21526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303030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Key Highlights</a:t>
            </a:r>
            <a:endParaRPr lang="en-US" sz="2400" dirty="0"/>
          </a:p>
        </p:txBody>
      </p:sp>
      <p:sp>
        <p:nvSpPr>
          <p:cNvPr id="12" name="name_30 years of expertise in logistics  freight solutions"/>
          <p:cNvSpPr/>
          <p:nvPr/>
        </p:nvSpPr>
        <p:spPr>
          <a:xfrm>
            <a:off x="1155699" y="6724650"/>
            <a:ext cx="55435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30+ years of expertise in logistics &amp; freight solutions</a:t>
            </a:r>
            <a:endParaRPr lang="en-US" sz="1800" dirty="0"/>
          </a:p>
        </p:txBody>
      </p:sp>
      <p:sp>
        <p:nvSpPr>
          <p:cNvPr id="13" name="Specializing in Express Parcels E-commerce and International Freight"/>
          <p:cNvSpPr/>
          <p:nvPr/>
        </p:nvSpPr>
        <p:spPr>
          <a:xfrm>
            <a:off x="1155699" y="7296150"/>
            <a:ext cx="75628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Specializing in Express Parcels, E-commerce, and International Freight</a:t>
            </a:r>
            <a:endParaRPr lang="en-US" sz="1800" dirty="0"/>
          </a:p>
        </p:txBody>
      </p:sp>
      <p:sp>
        <p:nvSpPr>
          <p:cNvPr id="14" name="Dedicated to efficiency compliance and customer satisfaction"/>
          <p:cNvSpPr/>
          <p:nvPr/>
        </p:nvSpPr>
        <p:spPr>
          <a:xfrm>
            <a:off x="1155699" y="7867650"/>
            <a:ext cx="67246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Dedicated to efficiency, compliance, and customer satisfaction</a:t>
            </a:r>
            <a:endParaRPr lang="en-US" sz="18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0C080A2-B7C2-6305-26EE-8FABFF8D79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84148" y="0"/>
            <a:ext cx="6203852" cy="990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eview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Frame 2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2000" y="2095500"/>
            <a:ext cx="16764000" cy="2762250"/>
          </a:xfrm>
          <a:prstGeom prst="rect">
            <a:avLst/>
          </a:prstGeom>
        </p:spPr>
      </p:pic>
      <p:pic>
        <p:nvPicPr>
          <p:cNvPr id="4" name="Frame 48095708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5905500"/>
            <a:ext cx="18288000" cy="4381500"/>
          </a:xfrm>
          <a:prstGeom prst="rect">
            <a:avLst/>
          </a:prstGeom>
        </p:spPr>
      </p:pic>
      <p:pic>
        <p:nvPicPr>
          <p:cNvPr id="5" name="Frame 4809569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62000" y="381000"/>
            <a:ext cx="3133725" cy="438150"/>
          </a:xfrm>
          <a:prstGeom prst="rect">
            <a:avLst/>
          </a:prstGeom>
        </p:spPr>
      </p:pic>
      <p:pic>
        <p:nvPicPr>
          <p:cNvPr id="6" name="Line 3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1038225"/>
            <a:ext cx="18288000" cy="18288"/>
          </a:xfrm>
          <a:prstGeom prst="rect">
            <a:avLst/>
          </a:prstGeom>
        </p:spPr>
      </p:pic>
      <p:sp>
        <p:nvSpPr>
          <p:cNvPr id="7" name="Express Parcel Service"/>
          <p:cNvSpPr/>
          <p:nvPr/>
        </p:nvSpPr>
        <p:spPr>
          <a:xfrm>
            <a:off x="762000" y="3203995"/>
            <a:ext cx="523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5EEF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Express Parcel Service</a:t>
            </a:r>
            <a:endParaRPr lang="en-US" sz="2400" dirty="0"/>
          </a:p>
        </p:txBody>
      </p:sp>
      <p:sp>
        <p:nvSpPr>
          <p:cNvPr id="8" name="Fast secure and reliable parcel deliveries"/>
          <p:cNvSpPr/>
          <p:nvPr/>
        </p:nvSpPr>
        <p:spPr>
          <a:xfrm>
            <a:off x="762000" y="3785020"/>
            <a:ext cx="501014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E5EEF6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Fast, secure, and reliable parcel deliveries</a:t>
            </a:r>
          </a:p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E5EEF6"/>
                </a:solidFill>
                <a:latin typeface="Raleway Medium" pitchFamily="34" charset="0"/>
              </a:rPr>
              <a:t>for domestic and international</a:t>
            </a:r>
            <a:endParaRPr lang="en-US" sz="1800" dirty="0"/>
          </a:p>
        </p:txBody>
      </p:sp>
      <p:sp>
        <p:nvSpPr>
          <p:cNvPr id="9" name="E-commerce Logistics"/>
          <p:cNvSpPr/>
          <p:nvPr/>
        </p:nvSpPr>
        <p:spPr>
          <a:xfrm>
            <a:off x="6534150" y="3203995"/>
            <a:ext cx="523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5EEF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E-commerce Logistics</a:t>
            </a:r>
            <a:endParaRPr lang="en-US" sz="2400" dirty="0"/>
          </a:p>
        </p:txBody>
      </p:sp>
      <p:sp>
        <p:nvSpPr>
          <p:cNvPr id="10" name="Seamless shipping solutions for online businesses"/>
          <p:cNvSpPr/>
          <p:nvPr/>
        </p:nvSpPr>
        <p:spPr>
          <a:xfrm>
            <a:off x="6534150" y="3785020"/>
            <a:ext cx="52292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E5EEF6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Seamless shipping solutions for online businesses.</a:t>
            </a:r>
            <a:endParaRPr lang="en-US" sz="1800" dirty="0"/>
          </a:p>
        </p:txBody>
      </p:sp>
      <p:sp>
        <p:nvSpPr>
          <p:cNvPr id="11" name="International Freight"/>
          <p:cNvSpPr/>
          <p:nvPr/>
        </p:nvSpPr>
        <p:spPr>
          <a:xfrm>
            <a:off x="12315825" y="3203995"/>
            <a:ext cx="523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5EEF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International Freight</a:t>
            </a:r>
            <a:endParaRPr lang="en-US" sz="2400" dirty="0"/>
          </a:p>
        </p:txBody>
      </p:sp>
      <p:sp>
        <p:nvSpPr>
          <p:cNvPr id="12" name="Efficient global shipping  trade compliance"/>
          <p:cNvSpPr/>
          <p:nvPr/>
        </p:nvSpPr>
        <p:spPr>
          <a:xfrm>
            <a:off x="12315825" y="3785020"/>
            <a:ext cx="52292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E5EEF6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Efficient global shipping &amp; trade compliance.</a:t>
            </a:r>
            <a:endParaRPr lang="en-US" sz="1800" dirty="0"/>
          </a:p>
        </p:txBody>
      </p:sp>
      <p:sp>
        <p:nvSpPr>
          <p:cNvPr id="13" name="name_02"/>
          <p:cNvSpPr/>
          <p:nvPr/>
        </p:nvSpPr>
        <p:spPr>
          <a:xfrm>
            <a:off x="762000" y="423863"/>
            <a:ext cx="400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D01E26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02</a:t>
            </a:r>
            <a:endParaRPr lang="en-US" sz="2400" dirty="0"/>
          </a:p>
        </p:txBody>
      </p:sp>
      <p:sp>
        <p:nvSpPr>
          <p:cNvPr id="14" name="Services We Offer"/>
          <p:cNvSpPr/>
          <p:nvPr/>
        </p:nvSpPr>
        <p:spPr>
          <a:xfrm>
            <a:off x="1247775" y="447674"/>
            <a:ext cx="313372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Services We Offer</a:t>
            </a:r>
            <a:endParaRPr lang="en-US" sz="2400" dirty="0"/>
          </a:p>
        </p:txBody>
      </p:sp>
      <p:pic>
        <p:nvPicPr>
          <p:cNvPr id="15" name="Mask group" descr="preencoded.png">
            <a:extLst>
              <a:ext uri="{FF2B5EF4-FFF2-40B4-BE49-F238E27FC236}">
                <a16:creationId xmlns:a16="http://schemas.microsoft.com/office/drawing/2014/main" id="{11841694-7291-78DD-D823-E4493753D36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916150" y="96418"/>
            <a:ext cx="3064690" cy="9418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eview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Frame 2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2000" y="2143125"/>
            <a:ext cx="16764000" cy="2762250"/>
          </a:xfrm>
          <a:prstGeom prst="rect">
            <a:avLst/>
          </a:prstGeom>
        </p:spPr>
      </p:pic>
      <p:pic>
        <p:nvPicPr>
          <p:cNvPr id="4" name="Frame 48095698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62000" y="6048375"/>
            <a:ext cx="16764000" cy="2762250"/>
          </a:xfrm>
          <a:prstGeom prst="rect">
            <a:avLst/>
          </a:prstGeom>
        </p:spPr>
      </p:pic>
      <p:pic>
        <p:nvPicPr>
          <p:cNvPr id="5" name="Frame 4809569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62000" y="381000"/>
            <a:ext cx="3400425" cy="438150"/>
          </a:xfrm>
          <a:prstGeom prst="rect">
            <a:avLst/>
          </a:prstGeom>
        </p:spPr>
      </p:pic>
      <p:pic>
        <p:nvPicPr>
          <p:cNvPr id="6" name="Line 3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1038225"/>
            <a:ext cx="18288000" cy="18288"/>
          </a:xfrm>
          <a:prstGeom prst="rect">
            <a:avLst/>
          </a:prstGeom>
        </p:spPr>
      </p:pic>
      <p:pic>
        <p:nvPicPr>
          <p:cNvPr id="7" name="Rectangle 2232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0" y="9906000"/>
            <a:ext cx="18288000" cy="381000"/>
          </a:xfrm>
          <a:prstGeom prst="rect">
            <a:avLst/>
          </a:prstGeom>
        </p:spPr>
      </p:pic>
      <p:sp>
        <p:nvSpPr>
          <p:cNvPr id="8" name="Custom Clearance Import  Export"/>
          <p:cNvSpPr/>
          <p:nvPr/>
        </p:nvSpPr>
        <p:spPr>
          <a:xfrm>
            <a:off x="762000" y="3251620"/>
            <a:ext cx="52387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5EEF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Custom Clearance 
(Import &amp; Export)</a:t>
            </a:r>
            <a:endParaRPr lang="en-US" sz="2400" dirty="0"/>
          </a:p>
        </p:txBody>
      </p:sp>
      <p:sp>
        <p:nvSpPr>
          <p:cNvPr id="9" name="Hassle-free customs processing"/>
          <p:cNvSpPr/>
          <p:nvPr/>
        </p:nvSpPr>
        <p:spPr>
          <a:xfrm>
            <a:off x="762000" y="4289845"/>
            <a:ext cx="52292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E5EEF6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Hassle-free customs processing.</a:t>
            </a:r>
            <a:endParaRPr lang="en-US" sz="1800" dirty="0"/>
          </a:p>
        </p:txBody>
      </p:sp>
      <p:sp>
        <p:nvSpPr>
          <p:cNvPr id="10" name="Freight Forwarding"/>
          <p:cNvSpPr/>
          <p:nvPr/>
        </p:nvSpPr>
        <p:spPr>
          <a:xfrm>
            <a:off x="6534150" y="3251620"/>
            <a:ext cx="523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5EEF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Freight Forwarding</a:t>
            </a:r>
            <a:endParaRPr lang="en-US" sz="2400" dirty="0"/>
          </a:p>
        </p:txBody>
      </p:sp>
      <p:sp>
        <p:nvSpPr>
          <p:cNvPr id="11" name="End-to-end shipment handling worldwide"/>
          <p:cNvSpPr/>
          <p:nvPr/>
        </p:nvSpPr>
        <p:spPr>
          <a:xfrm>
            <a:off x="6534150" y="3832645"/>
            <a:ext cx="52292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E5EEF6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End-to-end shipment handling worldwide.</a:t>
            </a:r>
            <a:endParaRPr lang="en-US" sz="1800" dirty="0"/>
          </a:p>
        </p:txBody>
      </p:sp>
      <p:sp>
        <p:nvSpPr>
          <p:cNvPr id="12" name="Project Cargo  Used Machinery Clearance"/>
          <p:cNvSpPr/>
          <p:nvPr/>
        </p:nvSpPr>
        <p:spPr>
          <a:xfrm>
            <a:off x="12315825" y="3251620"/>
            <a:ext cx="52387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5EEF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Project Cargo &amp; Used 
Machinery Clearance</a:t>
            </a:r>
            <a:endParaRPr lang="en-US" sz="2400" dirty="0"/>
          </a:p>
        </p:txBody>
      </p:sp>
      <p:sp>
        <p:nvSpPr>
          <p:cNvPr id="13" name="Specialized handling  documentation"/>
          <p:cNvSpPr/>
          <p:nvPr/>
        </p:nvSpPr>
        <p:spPr>
          <a:xfrm>
            <a:off x="12315825" y="4289845"/>
            <a:ext cx="52292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E5EEF6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Specialized handling &amp; documentation.</a:t>
            </a:r>
            <a:endParaRPr lang="en-US" sz="1800" dirty="0"/>
          </a:p>
        </p:txBody>
      </p:sp>
      <p:sp>
        <p:nvSpPr>
          <p:cNvPr id="14" name="Liaisoning Services"/>
          <p:cNvSpPr/>
          <p:nvPr/>
        </p:nvSpPr>
        <p:spPr>
          <a:xfrm>
            <a:off x="762000" y="7156870"/>
            <a:ext cx="523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5EEF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Liaisoning Services</a:t>
            </a:r>
            <a:endParaRPr lang="en-US" sz="2400" dirty="0"/>
          </a:p>
        </p:txBody>
      </p:sp>
      <p:sp>
        <p:nvSpPr>
          <p:cNvPr id="15" name="Coordination with statecentral government bodies"/>
          <p:cNvSpPr/>
          <p:nvPr/>
        </p:nvSpPr>
        <p:spPr>
          <a:xfrm>
            <a:off x="762000" y="7737895"/>
            <a:ext cx="52292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E5EEF6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Coordination with state/central government bodies.</a:t>
            </a:r>
            <a:endParaRPr lang="en-US" sz="1800" dirty="0"/>
          </a:p>
        </p:txBody>
      </p:sp>
      <p:sp>
        <p:nvSpPr>
          <p:cNvPr id="16" name="Warehousing  Distribution"/>
          <p:cNvSpPr/>
          <p:nvPr/>
        </p:nvSpPr>
        <p:spPr>
          <a:xfrm>
            <a:off x="6534150" y="7156870"/>
            <a:ext cx="523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5EEF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Warehousing &amp; Distribution</a:t>
            </a:r>
            <a:endParaRPr lang="en-US" sz="2400" dirty="0"/>
          </a:p>
        </p:txBody>
      </p:sp>
      <p:sp>
        <p:nvSpPr>
          <p:cNvPr id="17" name="Safe storage  optimized supply chain"/>
          <p:cNvSpPr/>
          <p:nvPr/>
        </p:nvSpPr>
        <p:spPr>
          <a:xfrm>
            <a:off x="6534150" y="7737895"/>
            <a:ext cx="52292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E5EEF6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Safe storage &amp; optimized supply chain.</a:t>
            </a:r>
            <a:endParaRPr lang="en-US" sz="1800" dirty="0"/>
          </a:p>
        </p:txBody>
      </p:sp>
      <p:sp>
        <p:nvSpPr>
          <p:cNvPr id="18" name="Trade Consultancy"/>
          <p:cNvSpPr/>
          <p:nvPr/>
        </p:nvSpPr>
        <p:spPr>
          <a:xfrm>
            <a:off x="12315825" y="7156870"/>
            <a:ext cx="523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5EEF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Trade Consultancy</a:t>
            </a:r>
            <a:endParaRPr lang="en-US" sz="2400" dirty="0"/>
          </a:p>
        </p:txBody>
      </p:sp>
      <p:sp>
        <p:nvSpPr>
          <p:cNvPr id="19" name="Expert guidance on logistics regulations  trade policies"/>
          <p:cNvSpPr/>
          <p:nvPr/>
        </p:nvSpPr>
        <p:spPr>
          <a:xfrm>
            <a:off x="12315825" y="7737895"/>
            <a:ext cx="52292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E5EEF6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Expert guidance on logistics regulations &amp; trade policies.</a:t>
            </a:r>
            <a:endParaRPr lang="en-US" sz="1800" dirty="0"/>
          </a:p>
        </p:txBody>
      </p:sp>
      <p:sp>
        <p:nvSpPr>
          <p:cNvPr id="20" name="name_022"/>
          <p:cNvSpPr/>
          <p:nvPr/>
        </p:nvSpPr>
        <p:spPr>
          <a:xfrm>
            <a:off x="762000" y="447675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D01E26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02.2</a:t>
            </a:r>
            <a:endParaRPr lang="en-US" sz="2400" dirty="0"/>
          </a:p>
        </p:txBody>
      </p:sp>
      <p:sp>
        <p:nvSpPr>
          <p:cNvPr id="21" name="Services We Offer"/>
          <p:cNvSpPr/>
          <p:nvPr/>
        </p:nvSpPr>
        <p:spPr>
          <a:xfrm>
            <a:off x="1514475" y="447675"/>
            <a:ext cx="3057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Services We Offer</a:t>
            </a:r>
            <a:endParaRPr lang="en-US" sz="2400" dirty="0"/>
          </a:p>
        </p:txBody>
      </p:sp>
      <p:pic>
        <p:nvPicPr>
          <p:cNvPr id="22" name="Mask group" descr="preencoded.png">
            <a:extLst>
              <a:ext uri="{FF2B5EF4-FFF2-40B4-BE49-F238E27FC236}">
                <a16:creationId xmlns:a16="http://schemas.microsoft.com/office/drawing/2014/main" id="{26E5DE58-E520-4B02-59ED-6F6C1437D06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4916150" y="96418"/>
            <a:ext cx="3064690" cy="9418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235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400800" y="0"/>
            <a:ext cx="11887200" cy="10287000"/>
          </a:xfrm>
          <a:prstGeom prst="rect">
            <a:avLst/>
          </a:prstGeom>
        </p:spPr>
      </p:pic>
      <p:pic>
        <p:nvPicPr>
          <p:cNvPr id="3" name="preview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Frame 4809572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62000" y="2619375"/>
            <a:ext cx="7381875" cy="6057900"/>
          </a:xfrm>
          <a:prstGeom prst="rect">
            <a:avLst/>
          </a:prstGeom>
        </p:spPr>
      </p:pic>
      <p:pic>
        <p:nvPicPr>
          <p:cNvPr id="5" name="Frame 48095697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62000" y="381000"/>
            <a:ext cx="2933700" cy="438150"/>
          </a:xfrm>
          <a:prstGeom prst="rect">
            <a:avLst/>
          </a:prstGeom>
        </p:spPr>
      </p:pic>
      <p:pic>
        <p:nvPicPr>
          <p:cNvPr id="6" name="Line 3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0" y="1038225"/>
            <a:ext cx="18288000" cy="18288"/>
          </a:xfrm>
          <a:prstGeom prst="rect">
            <a:avLst/>
          </a:prstGeom>
        </p:spPr>
      </p:pic>
      <p:sp>
        <p:nvSpPr>
          <p:cNvPr id="8" name="Decades of Experience"/>
          <p:cNvSpPr/>
          <p:nvPr/>
        </p:nvSpPr>
        <p:spPr>
          <a:xfrm>
            <a:off x="1676400" y="2924175"/>
            <a:ext cx="23050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36363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Decades of Experience</a:t>
            </a:r>
            <a:endParaRPr lang="en-US" sz="1800" dirty="0"/>
          </a:p>
        </p:txBody>
      </p:sp>
      <p:sp>
        <p:nvSpPr>
          <p:cNvPr id="9" name="Customer-Centric Approach"/>
          <p:cNvSpPr/>
          <p:nvPr/>
        </p:nvSpPr>
        <p:spPr>
          <a:xfrm>
            <a:off x="5553075" y="2924175"/>
            <a:ext cx="2314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36363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Customer-Centric Approach</a:t>
            </a:r>
            <a:endParaRPr lang="en-US" sz="1800" dirty="0"/>
          </a:p>
        </p:txBody>
      </p:sp>
      <p:sp>
        <p:nvSpPr>
          <p:cNvPr id="10" name="Commitment to Timely Delivery"/>
          <p:cNvSpPr/>
          <p:nvPr/>
        </p:nvSpPr>
        <p:spPr>
          <a:xfrm>
            <a:off x="1676400" y="4600575"/>
            <a:ext cx="23050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36363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Commitment to Timely Delivery</a:t>
            </a:r>
            <a:endParaRPr lang="en-US" sz="1800" dirty="0"/>
          </a:p>
        </p:txBody>
      </p:sp>
      <p:sp>
        <p:nvSpPr>
          <p:cNvPr id="11" name="End-to-End Logistics Solutions"/>
          <p:cNvSpPr/>
          <p:nvPr/>
        </p:nvSpPr>
        <p:spPr>
          <a:xfrm>
            <a:off x="5553075" y="4600575"/>
            <a:ext cx="2314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36363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End-to-End Logistics Solutions</a:t>
            </a:r>
            <a:endParaRPr lang="en-US" sz="1800" dirty="0"/>
          </a:p>
        </p:txBody>
      </p:sp>
      <p:sp>
        <p:nvSpPr>
          <p:cNvPr id="12" name="Fast  Reliable Express Services"/>
          <p:cNvSpPr/>
          <p:nvPr/>
        </p:nvSpPr>
        <p:spPr>
          <a:xfrm>
            <a:off x="1676400" y="6276975"/>
            <a:ext cx="23050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36363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Fast &amp; Reliable Express Services</a:t>
            </a:r>
            <a:endParaRPr lang="en-US" sz="1800" dirty="0"/>
          </a:p>
        </p:txBody>
      </p:sp>
      <p:sp>
        <p:nvSpPr>
          <p:cNvPr id="13" name="Strong Industry Network"/>
          <p:cNvSpPr/>
          <p:nvPr/>
        </p:nvSpPr>
        <p:spPr>
          <a:xfrm>
            <a:off x="5553075" y="6276975"/>
            <a:ext cx="23050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36363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Strong Industry Network</a:t>
            </a:r>
            <a:endParaRPr lang="en-US" sz="1800" dirty="0"/>
          </a:p>
        </p:txBody>
      </p:sp>
      <p:sp>
        <p:nvSpPr>
          <p:cNvPr id="14" name="E-commerce  International Specialists"/>
          <p:cNvSpPr/>
          <p:nvPr/>
        </p:nvSpPr>
        <p:spPr>
          <a:xfrm>
            <a:off x="1676400" y="7953375"/>
            <a:ext cx="6191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363636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E-commerce &amp; International Specialists</a:t>
            </a:r>
            <a:endParaRPr lang="en-US" sz="1800" dirty="0"/>
          </a:p>
        </p:txBody>
      </p:sp>
      <p:sp>
        <p:nvSpPr>
          <p:cNvPr id="15" name="name_03"/>
          <p:cNvSpPr/>
          <p:nvPr/>
        </p:nvSpPr>
        <p:spPr>
          <a:xfrm>
            <a:off x="762000" y="447675"/>
            <a:ext cx="400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D01E26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03</a:t>
            </a:r>
            <a:endParaRPr lang="en-US" sz="2400" dirty="0"/>
          </a:p>
        </p:txBody>
      </p:sp>
      <p:sp>
        <p:nvSpPr>
          <p:cNvPr id="16" name="Why Choose Us"/>
          <p:cNvSpPr/>
          <p:nvPr/>
        </p:nvSpPr>
        <p:spPr>
          <a:xfrm>
            <a:off x="1247775" y="447675"/>
            <a:ext cx="2476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Why Choose Us?</a:t>
            </a:r>
            <a:endParaRPr lang="en-US" sz="2400" dirty="0"/>
          </a:p>
        </p:txBody>
      </p:sp>
      <p:pic>
        <p:nvPicPr>
          <p:cNvPr id="1026" name="Picture 2" descr="36,100+ Container Loading Stock Illustrations, Royalty-Free Vector Graphics  &amp; Clip Art - iStock | Cargo container loading, Shipping container loading  facility, Shipping container loading">
            <a:extLst>
              <a:ext uri="{FF2B5EF4-FFF2-40B4-BE49-F238E27FC236}">
                <a16:creationId xmlns:a16="http://schemas.microsoft.com/office/drawing/2014/main" id="{AF2F207A-8F3B-96AD-30CF-4F5612BE0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4" y="1845887"/>
            <a:ext cx="10144125" cy="683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Mask group" descr="preencoded.png">
            <a:extLst>
              <a:ext uri="{FF2B5EF4-FFF2-40B4-BE49-F238E27FC236}">
                <a16:creationId xmlns:a16="http://schemas.microsoft.com/office/drawing/2014/main" id="{257866A9-E3C2-9B93-EA02-BC783F7121E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4916150" y="96418"/>
            <a:ext cx="3064690" cy="9418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0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eview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Frame 4809570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0448925" cy="10287000"/>
          </a:xfrm>
          <a:prstGeom prst="rect">
            <a:avLst/>
          </a:prstGeom>
        </p:spPr>
      </p:pic>
      <p:pic>
        <p:nvPicPr>
          <p:cNvPr id="4" name="Frame 4809571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5792450" y="381000"/>
            <a:ext cx="2171700" cy="438150"/>
          </a:xfrm>
          <a:prstGeom prst="rect">
            <a:avLst/>
          </a:prstGeom>
        </p:spPr>
      </p:pic>
      <p:sp>
        <p:nvSpPr>
          <p:cNvPr id="6" name="name_04"/>
          <p:cNvSpPr/>
          <p:nvPr/>
        </p:nvSpPr>
        <p:spPr>
          <a:xfrm>
            <a:off x="15792450" y="447675"/>
            <a:ext cx="400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04</a:t>
            </a:r>
            <a:endParaRPr lang="en-US" sz="2400" dirty="0"/>
          </a:p>
        </p:txBody>
      </p:sp>
      <p:sp>
        <p:nvSpPr>
          <p:cNvPr id="7" name="Our Clients"/>
          <p:cNvSpPr/>
          <p:nvPr/>
        </p:nvSpPr>
        <p:spPr>
          <a:xfrm>
            <a:off x="16278225" y="447675"/>
            <a:ext cx="17049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Our Clients</a:t>
            </a:r>
            <a:endParaRPr lang="en-US" sz="2400" dirty="0"/>
          </a:p>
        </p:txBody>
      </p:sp>
      <p:sp>
        <p:nvSpPr>
          <p:cNvPr id="8" name="Trusted by leading businesses in logistics e-commerce and trade"/>
          <p:cNvSpPr/>
          <p:nvPr/>
        </p:nvSpPr>
        <p:spPr>
          <a:xfrm>
            <a:off x="6081713" y="7430095"/>
            <a:ext cx="104489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050"/>
              </a:lnSpc>
              <a:buNone/>
            </a:pPr>
            <a:endParaRPr lang="en-US" sz="27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5AB2E1A-DA33-0AA8-EA3A-D979A347AE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891" y="1041553"/>
            <a:ext cx="11915775" cy="78553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11EAA1E-A144-1AB3-3A8A-073DED669CBB}"/>
              </a:ext>
            </a:extLst>
          </p:cNvPr>
          <p:cNvSpPr txBox="1"/>
          <p:nvPr/>
        </p:nvSpPr>
        <p:spPr>
          <a:xfrm>
            <a:off x="6594058" y="7960595"/>
            <a:ext cx="7940089" cy="565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2400" kern="0" spc="-75" dirty="0">
                <a:solidFill>
                  <a:srgbClr val="808080">
                    <a:alpha val="55000"/>
                  </a:srgbClr>
                </a:solidFill>
                <a:latin typeface="Inter Regular" pitchFamily="34" charset="0"/>
                <a:ea typeface="Inter Regular" pitchFamily="34" charset="-122"/>
                <a:cs typeface="Inter Regular" pitchFamily="34" charset="-120"/>
              </a:rPr>
              <a:t>Trusted by leading businesses in logistics, e-commerce, and trade.</a:t>
            </a:r>
            <a:endParaRPr lang="en-US" sz="2400" dirty="0"/>
          </a:p>
        </p:txBody>
      </p:sp>
      <p:pic>
        <p:nvPicPr>
          <p:cNvPr id="17" name="Mask group" descr="preencoded.png">
            <a:extLst>
              <a:ext uri="{FF2B5EF4-FFF2-40B4-BE49-F238E27FC236}">
                <a16:creationId xmlns:a16="http://schemas.microsoft.com/office/drawing/2014/main" id="{DE0CFF4A-D11C-9D6C-942B-04B5430F142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04800" y="129171"/>
            <a:ext cx="3064690" cy="9418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EFB553C2-815C-1C3E-5DF0-5D8433A9F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074" y="0"/>
            <a:ext cx="11972926" cy="5876925"/>
          </a:xfrm>
          <a:prstGeom prst="rect">
            <a:avLst/>
          </a:prstGeom>
        </p:spPr>
      </p:pic>
      <p:pic>
        <p:nvPicPr>
          <p:cNvPr id="3" name="Frame 4809569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2000" y="381000"/>
            <a:ext cx="2143125" cy="438150"/>
          </a:xfrm>
          <a:prstGeom prst="rect">
            <a:avLst/>
          </a:prstGeom>
        </p:spPr>
      </p:pic>
      <p:pic>
        <p:nvPicPr>
          <p:cNvPr id="4" name="Line 3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1038225"/>
            <a:ext cx="18288000" cy="18288"/>
          </a:xfrm>
          <a:prstGeom prst="rect">
            <a:avLst/>
          </a:prstGeom>
        </p:spPr>
      </p:pic>
      <p:pic>
        <p:nvPicPr>
          <p:cNvPr id="5" name="Rectangle 2266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5857875"/>
            <a:ext cx="6267450" cy="4429125"/>
          </a:xfrm>
          <a:prstGeom prst="rect">
            <a:avLst/>
          </a:prstGeom>
        </p:spPr>
      </p:pic>
      <p:pic>
        <p:nvPicPr>
          <p:cNvPr id="6" name="Frame 48095829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255418" y="5857875"/>
            <a:ext cx="12020550" cy="4429125"/>
          </a:xfrm>
          <a:prstGeom prst="rect">
            <a:avLst/>
          </a:prstGeom>
        </p:spPr>
      </p:pic>
      <p:pic>
        <p:nvPicPr>
          <p:cNvPr id="9" name="Vector 43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287000" y="3267075"/>
            <a:ext cx="2505075" cy="1728788"/>
          </a:xfrm>
          <a:prstGeom prst="rect">
            <a:avLst/>
          </a:prstGeom>
        </p:spPr>
      </p:pic>
      <p:sp>
        <p:nvSpPr>
          <p:cNvPr id="10" name="name_06"/>
          <p:cNvSpPr/>
          <p:nvPr/>
        </p:nvSpPr>
        <p:spPr>
          <a:xfrm>
            <a:off x="762000" y="471488"/>
            <a:ext cx="4095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D01E26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06</a:t>
            </a:r>
            <a:endParaRPr lang="en-US" sz="2400" dirty="0"/>
          </a:p>
        </p:txBody>
      </p:sp>
      <p:sp>
        <p:nvSpPr>
          <p:cNvPr id="11" name="Contact Us"/>
          <p:cNvSpPr/>
          <p:nvPr/>
        </p:nvSpPr>
        <p:spPr>
          <a:xfrm>
            <a:off x="1257300" y="447675"/>
            <a:ext cx="1666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Raleway Black" pitchFamily="34" charset="0"/>
                <a:ea typeface="Raleway Black" pitchFamily="34" charset="-122"/>
                <a:cs typeface="Raleway Black" pitchFamily="34" charset="-120"/>
              </a:rPr>
              <a:t>Contact Us</a:t>
            </a:r>
            <a:endParaRPr lang="en-US" sz="2400" dirty="0"/>
          </a:p>
        </p:txBody>
      </p:sp>
      <p:sp>
        <p:nvSpPr>
          <p:cNvPr id="12" name="Phone"/>
          <p:cNvSpPr/>
          <p:nvPr/>
        </p:nvSpPr>
        <p:spPr>
          <a:xfrm>
            <a:off x="7019925" y="8377238"/>
            <a:ext cx="2511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303030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Phone</a:t>
            </a:r>
            <a:endParaRPr lang="en-US" sz="2400" dirty="0"/>
          </a:p>
        </p:txBody>
      </p:sp>
      <p:sp>
        <p:nvSpPr>
          <p:cNvPr id="13" name="name_91 9323406151"/>
          <p:cNvSpPr/>
          <p:nvPr/>
        </p:nvSpPr>
        <p:spPr>
          <a:xfrm>
            <a:off x="7334250" y="8910638"/>
            <a:ext cx="1866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+91 93731 59317</a:t>
            </a:r>
            <a:endParaRPr lang="en-US" sz="1800" dirty="0"/>
          </a:p>
        </p:txBody>
      </p:sp>
      <p:sp>
        <p:nvSpPr>
          <p:cNvPr id="14" name="E-mail"/>
          <p:cNvSpPr/>
          <p:nvPr/>
        </p:nvSpPr>
        <p:spPr>
          <a:xfrm>
            <a:off x="11020425" y="8377238"/>
            <a:ext cx="2511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303030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E-mail</a:t>
            </a:r>
            <a:endParaRPr lang="en-US" sz="2400" dirty="0"/>
          </a:p>
        </p:txBody>
      </p:sp>
      <p:sp>
        <p:nvSpPr>
          <p:cNvPr id="15" name="supportfasttracksfreightcom"/>
          <p:cNvSpPr/>
          <p:nvPr/>
        </p:nvSpPr>
        <p:spPr>
          <a:xfrm>
            <a:off x="10544175" y="8910638"/>
            <a:ext cx="3476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vikas@fastrackworldwide.com</a:t>
            </a:r>
            <a:endParaRPr lang="en-US" sz="1800" dirty="0"/>
          </a:p>
        </p:txBody>
      </p:sp>
      <p:sp>
        <p:nvSpPr>
          <p:cNvPr id="16" name="Website"/>
          <p:cNvSpPr/>
          <p:nvPr/>
        </p:nvSpPr>
        <p:spPr>
          <a:xfrm>
            <a:off x="15030450" y="8377238"/>
            <a:ext cx="2511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303030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Website</a:t>
            </a:r>
            <a:endParaRPr lang="en-US" sz="2400" dirty="0"/>
          </a:p>
        </p:txBody>
      </p:sp>
      <p:sp>
        <p:nvSpPr>
          <p:cNvPr id="17" name="fasttracksfreightcom"/>
          <p:cNvSpPr/>
          <p:nvPr/>
        </p:nvSpPr>
        <p:spPr>
          <a:xfrm>
            <a:off x="14594305" y="8910638"/>
            <a:ext cx="320040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dirty="0">
                <a:solidFill>
                  <a:srgbClr val="30303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www.</a:t>
            </a:r>
            <a:r>
              <a:rPr lang="en-US" sz="1800" dirty="0">
                <a:solidFill>
                  <a:srgbClr val="30303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fastrackworldwide.com</a:t>
            </a:r>
            <a:endParaRPr lang="en-US" sz="18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A9B66BC-7DFD-F0E4-0BDA-912CB5A46E72}"/>
              </a:ext>
            </a:extLst>
          </p:cNvPr>
          <p:cNvGrpSpPr/>
          <p:nvPr/>
        </p:nvGrpSpPr>
        <p:grpSpPr>
          <a:xfrm>
            <a:off x="6305549" y="1878170"/>
            <a:ext cx="4291184" cy="3998755"/>
            <a:chOff x="6276975" y="2074305"/>
            <a:chExt cx="4291184" cy="3998755"/>
          </a:xfrm>
        </p:grpSpPr>
        <p:pic>
          <p:nvPicPr>
            <p:cNvPr id="8" name="Frame 26" descr="preencoded.png"/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6276975" y="2074305"/>
              <a:ext cx="4291184" cy="3998755"/>
            </a:xfrm>
            <a:prstGeom prst="rect">
              <a:avLst/>
            </a:prstGeom>
          </p:spPr>
        </p:pic>
        <p:sp>
          <p:nvSpPr>
            <p:cNvPr id="18" name="Address"/>
            <p:cNvSpPr/>
            <p:nvPr/>
          </p:nvSpPr>
          <p:spPr>
            <a:xfrm>
              <a:off x="7029450" y="3990975"/>
              <a:ext cx="2511425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ts val="3600"/>
                </a:lnSpc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Raleway Bold" pitchFamily="34" charset="0"/>
                  <a:ea typeface="Raleway Bold" pitchFamily="34" charset="-122"/>
                  <a:cs typeface="Raleway Bold" pitchFamily="34" charset="-120"/>
                </a:rPr>
                <a:t>Address</a:t>
              </a:r>
              <a:endParaRPr lang="en-US" sz="2400" dirty="0"/>
            </a:p>
          </p:txBody>
        </p:sp>
        <p:sp>
          <p:nvSpPr>
            <p:cNvPr id="19" name="name_12 A1 Vidhyadhani Building Om Nagar JB Nagar Andheri East 400 099"/>
            <p:cNvSpPr/>
            <p:nvPr/>
          </p:nvSpPr>
          <p:spPr>
            <a:xfrm>
              <a:off x="6509084" y="4524375"/>
              <a:ext cx="3862137" cy="10287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2700"/>
                </a:lnSpc>
                <a:buNone/>
              </a:pPr>
              <a:r>
                <a:rPr lang="en-US" sz="1800" dirty="0">
                  <a:solidFill>
                    <a:srgbClr val="FFFFFF"/>
                  </a:solidFill>
                  <a:latin typeface="Inter Medium" pitchFamily="34" charset="0"/>
                  <a:ea typeface="Inter Medium" pitchFamily="34" charset="-122"/>
                  <a:cs typeface="Inter Medium" pitchFamily="34" charset="-120"/>
                </a:rPr>
                <a:t>Corporate Office – 126, </a:t>
              </a:r>
              <a:r>
                <a:rPr lang="en-US" sz="1800">
                  <a:solidFill>
                    <a:srgbClr val="FFFFFF"/>
                  </a:solidFill>
                  <a:latin typeface="Inter Medium" pitchFamily="34" charset="0"/>
                  <a:ea typeface="Inter Medium" pitchFamily="34" charset="-122"/>
                  <a:cs typeface="Inter Medium" pitchFamily="34" charset="-120"/>
                </a:rPr>
                <a:t>Nigo</a:t>
              </a:r>
              <a:r>
                <a:rPr lang="en-US">
                  <a:solidFill>
                    <a:srgbClr val="FFFFFF"/>
                  </a:solidFill>
                  <a:latin typeface="Inter Medium" pitchFamily="34" charset="0"/>
                  <a:ea typeface="Inter Medium" pitchFamily="34" charset="-122"/>
                  <a:cs typeface="Inter Medium" pitchFamily="34" charset="-120"/>
                </a:rPr>
                <a:t>s</a:t>
              </a:r>
              <a:r>
                <a:rPr lang="en-US" sz="1800">
                  <a:solidFill>
                    <a:srgbClr val="FFFFFF"/>
                  </a:solidFill>
                  <a:latin typeface="Inter Medium" pitchFamily="34" charset="0"/>
                  <a:ea typeface="Inter Medium" pitchFamily="34" charset="-122"/>
                  <a:cs typeface="Inter Medium" pitchFamily="34" charset="-120"/>
                </a:rPr>
                <a:t> </a:t>
              </a:r>
              <a:r>
                <a:rPr lang="en-US" sz="1800" dirty="0">
                  <a:solidFill>
                    <a:srgbClr val="FFFFFF"/>
                  </a:solidFill>
                  <a:latin typeface="Inter Medium" pitchFamily="34" charset="0"/>
                  <a:ea typeface="Inter Medium" pitchFamily="34" charset="-122"/>
                  <a:cs typeface="Inter Medium" pitchFamily="34" charset="-120"/>
                </a:rPr>
                <a:t>Building, Cama Road no 2, Near Indian petrol pump, Goregaon East, Mumbai 400063</a:t>
              </a:r>
              <a:endParaRPr lang="en-US" sz="1800" dirty="0"/>
            </a:p>
          </p:txBody>
        </p:sp>
      </p:grpSp>
      <p:sp>
        <p:nvSpPr>
          <p:cNvPr id="20" name="For follow-up inquiries please reach out to us via the following channels"/>
          <p:cNvSpPr/>
          <p:nvPr/>
        </p:nvSpPr>
        <p:spPr>
          <a:xfrm>
            <a:off x="762000" y="2390775"/>
            <a:ext cx="487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363636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For follow-up inquiries, please reach out to us via the following channels</a:t>
            </a:r>
            <a:endParaRPr lang="en-US" sz="1800" dirty="0"/>
          </a:p>
        </p:txBody>
      </p:sp>
      <p:sp>
        <p:nvSpPr>
          <p:cNvPr id="21" name="We look forward to connecting with you"/>
          <p:cNvSpPr/>
          <p:nvPr/>
        </p:nvSpPr>
        <p:spPr>
          <a:xfrm>
            <a:off x="762000" y="3381375"/>
            <a:ext cx="488632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303030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We look forward to connecting with you!</a:t>
            </a:r>
            <a:endParaRPr lang="en-US" sz="2400" dirty="0"/>
          </a:p>
        </p:txBody>
      </p:sp>
      <p:pic>
        <p:nvPicPr>
          <p:cNvPr id="28" name="Frame 26" descr="preencoded.png">
            <a:extLst>
              <a:ext uri="{FF2B5EF4-FFF2-40B4-BE49-F238E27FC236}">
                <a16:creationId xmlns:a16="http://schemas.microsoft.com/office/drawing/2014/main" id="{A497EF0F-B837-4F7D-C95E-7DA9B0DB1B0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4020800" y="1897220"/>
            <a:ext cx="4291184" cy="3998755"/>
          </a:xfrm>
          <a:prstGeom prst="rect">
            <a:avLst/>
          </a:prstGeom>
        </p:spPr>
      </p:pic>
      <p:sp>
        <p:nvSpPr>
          <p:cNvPr id="30" name="Address">
            <a:extLst>
              <a:ext uri="{FF2B5EF4-FFF2-40B4-BE49-F238E27FC236}">
                <a16:creationId xmlns:a16="http://schemas.microsoft.com/office/drawing/2014/main" id="{44527AA8-5A66-802D-E8B4-90B006ED569F}"/>
              </a:ext>
            </a:extLst>
          </p:cNvPr>
          <p:cNvSpPr/>
          <p:nvPr/>
        </p:nvSpPr>
        <p:spPr>
          <a:xfrm>
            <a:off x="14766265" y="3778801"/>
            <a:ext cx="2511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Address</a:t>
            </a:r>
            <a:endParaRPr lang="en-US" sz="2400" dirty="0"/>
          </a:p>
        </p:txBody>
      </p:sp>
      <p:sp>
        <p:nvSpPr>
          <p:cNvPr id="31" name="name_12 A1 Vidhyadhani Building Om Nagar JB Nagar Andheri East 400 099">
            <a:extLst>
              <a:ext uri="{FF2B5EF4-FFF2-40B4-BE49-F238E27FC236}">
                <a16:creationId xmlns:a16="http://schemas.microsoft.com/office/drawing/2014/main" id="{EBFA7921-C870-0C6C-4EA5-1B62B64FFCF8}"/>
              </a:ext>
            </a:extLst>
          </p:cNvPr>
          <p:cNvSpPr/>
          <p:nvPr/>
        </p:nvSpPr>
        <p:spPr>
          <a:xfrm>
            <a:off x="14245899" y="4312200"/>
            <a:ext cx="3862137" cy="14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Cargo Branch Office – Fastrack Freight Services, 12, A1, </a:t>
            </a:r>
            <a:r>
              <a:rPr lang="en-US" sz="1800" dirty="0" err="1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Vidyadhani</a:t>
            </a:r>
            <a:r>
              <a:rPr lang="en-US" sz="180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Building, Om Nagar, JB Nagar, Andheri East, Mumbai 400099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361</Words>
  <Application>Microsoft Office PowerPoint</Application>
  <PresentationFormat>Custom</PresentationFormat>
  <Paragraphs>65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Inter Medium</vt:lpstr>
      <vt:lpstr>Inter Regular</vt:lpstr>
      <vt:lpstr>Raleway Black</vt:lpstr>
      <vt:lpstr>Raleway Bold</vt:lpstr>
      <vt:lpstr>Raleway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Aditya Nair</cp:lastModifiedBy>
  <cp:revision>21</cp:revision>
  <dcterms:created xsi:type="dcterms:W3CDTF">2025-03-04T19:03:01Z</dcterms:created>
  <dcterms:modified xsi:type="dcterms:W3CDTF">2025-04-06T15:29:48Z</dcterms:modified>
</cp:coreProperties>
</file>